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65" r:id="rId5"/>
    <p:sldId id="310" r:id="rId6"/>
    <p:sldId id="316" r:id="rId7"/>
    <p:sldId id="317" r:id="rId8"/>
    <p:sldId id="336" r:id="rId9"/>
    <p:sldId id="318" r:id="rId10"/>
    <p:sldId id="319" r:id="rId11"/>
    <p:sldId id="320" r:id="rId12"/>
    <p:sldId id="321" r:id="rId13"/>
    <p:sldId id="322" r:id="rId14"/>
    <p:sldId id="323" r:id="rId15"/>
    <p:sldId id="324" r:id="rId16"/>
    <p:sldId id="325" r:id="rId17"/>
    <p:sldId id="326" r:id="rId18"/>
    <p:sldId id="327" r:id="rId19"/>
    <p:sldId id="337" r:id="rId20"/>
    <p:sldId id="328" r:id="rId21"/>
    <p:sldId id="330" r:id="rId22"/>
    <p:sldId id="331" r:id="rId23"/>
    <p:sldId id="332" r:id="rId24"/>
    <p:sldId id="333" r:id="rId25"/>
    <p:sldId id="329" r:id="rId26"/>
    <p:sldId id="334" r:id="rId27"/>
    <p:sldId id="335" r:id="rId28"/>
  </p:sldIdLst>
  <p:sldSz cx="12188825" cy="6858000"/>
  <p:notesSz cx="7019925" cy="930592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31" autoAdjust="0"/>
  </p:normalViewPr>
  <p:slideViewPr>
    <p:cSldViewPr showGuides="1">
      <p:cViewPr varScale="1">
        <p:scale>
          <a:sx n="96" d="100"/>
          <a:sy n="96" d="100"/>
        </p:scale>
        <p:origin x="86" y="8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6" d="100"/>
          <a:sy n="76" d="100"/>
        </p:scale>
        <p:origin x="2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59088EAF-6ECA-4616-85EF-35AA19C641F3}" type="datetimeFigureOut">
              <a:rPr lang="en-US"/>
              <a:t>08-Mar-17</a:t>
            </a:fld>
            <a:endParaRPr/>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ABD2D7A-D230-4F91-BD59-0A39C2703BA8}" type="datetimeFigureOut">
              <a:rPr lang="en-US"/>
              <a:t>08-Mar-17</a:t>
            </a:fld>
            <a:endParaRPr/>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9424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63409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90477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9375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10293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632044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218427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59514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589618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66811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99374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dirty="0"/>
              <a:t>(1) There was no broadband </a:t>
            </a:r>
            <a:r>
              <a:rPr lang="en-US" dirty="0"/>
              <a:t>–</a:t>
            </a:r>
            <a:r>
              <a:rPr lang="en-AU" dirty="0"/>
              <a:t> we still used dial-up internet (ADSL came to Australian 2004)</a:t>
            </a:r>
            <a:endParaRPr lang="en-US" dirty="0"/>
          </a:p>
          <a:p>
            <a:pPr rtl="0" fontAlgn="ctr"/>
            <a:r>
              <a:rPr lang="en-AU" dirty="0"/>
              <a:t>(2) We still spoke in person (Facebook, Twitter and Social Media were not a thing! Even </a:t>
            </a:r>
            <a:r>
              <a:rPr lang="en-AU" dirty="0" err="1"/>
              <a:t>MySpace</a:t>
            </a:r>
            <a:r>
              <a:rPr lang="en-AU" dirty="0"/>
              <a:t> was a year off </a:t>
            </a:r>
          </a:p>
          <a:p>
            <a:pPr rtl="0" fontAlgn="ctr"/>
            <a:r>
              <a:rPr lang="en-AU" dirty="0"/>
              <a:t>(3) Most of us still brought CDs (iPod had only just arrived, and iTunes launched for the US market late in 2004)</a:t>
            </a:r>
          </a:p>
          <a:p>
            <a:pPr rtl="0" fontAlgn="ctr"/>
            <a:r>
              <a:rPr lang="en-AU" dirty="0"/>
              <a:t>(4) We were ruled by cables (no </a:t>
            </a:r>
            <a:r>
              <a:rPr lang="en-AU" dirty="0" err="1"/>
              <a:t>WiFi</a:t>
            </a:r>
            <a:r>
              <a:rPr lang="en-AU" dirty="0"/>
              <a:t>, Bluetooth, Apple TV or Chromecast)</a:t>
            </a:r>
          </a:p>
          <a:p>
            <a:pPr rtl="0" fontAlgn="ctr"/>
            <a:r>
              <a:rPr lang="en-AU" dirty="0"/>
              <a:t>(5) We still had cameras (our phones made calls and sent </a:t>
            </a:r>
            <a:r>
              <a:rPr lang="en-AU" dirty="0" err="1"/>
              <a:t>texs</a:t>
            </a:r>
            <a:r>
              <a:rPr lang="en-AU" dirty="0"/>
              <a:t>)</a:t>
            </a:r>
          </a:p>
          <a:p>
            <a:pPr rtl="0" fontAlgn="ctr"/>
            <a:r>
              <a:rPr lang="en-AU" dirty="0"/>
              <a:t>(6) We still read physical books (Kindle arrived 2007)</a:t>
            </a:r>
          </a:p>
          <a:p>
            <a:pPr rtl="0" fontAlgn="ctr"/>
            <a:r>
              <a:rPr lang="en-AU" dirty="0"/>
              <a:t>(7) We still used maps (Google Maps arrived in 2005)</a:t>
            </a:r>
          </a:p>
          <a:p>
            <a:pPr rtl="0" fontAlgn="ctr"/>
            <a:r>
              <a:rPr lang="en-AU" dirty="0"/>
              <a:t>(8) We still watched television (YouTube was still two years away, Netflix 3 years and only few people had a DVD player)</a:t>
            </a:r>
          </a:p>
          <a:p>
            <a:pPr rtl="0" fontAlgn="ctr"/>
            <a:r>
              <a:rPr lang="en-AU" dirty="0"/>
              <a:t>(9) We still watched television on huge CRT screens (because nobody could afford the $40,000 LCD televisions!)</a:t>
            </a:r>
          </a:p>
          <a:p>
            <a:pPr rtl="0" fontAlgn="ctr"/>
            <a:r>
              <a:rPr lang="en-AU" dirty="0"/>
              <a:t>(10) We still had laptops and desktops (iPad only arrived in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306597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1234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166923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89396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66882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109523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in the 20</a:t>
            </a:r>
            <a:r>
              <a:rPr lang="en-US" baseline="30000" dirty="0" smtClean="0"/>
              <a:t>th</a:t>
            </a:r>
            <a:r>
              <a:rPr lang="en-US" dirty="0" smtClean="0"/>
              <a:t> century – industrial age</a:t>
            </a:r>
          </a:p>
          <a:p>
            <a:pPr marL="174913" indent="-174913">
              <a:buFont typeface="Arial" panose="020B0604020202020204" pitchFamily="34" charset="0"/>
              <a:buChar char="•"/>
            </a:pPr>
            <a:r>
              <a:rPr lang="en-US" dirty="0" smtClean="0"/>
              <a:t>Seated in rows</a:t>
            </a:r>
          </a:p>
          <a:p>
            <a:pPr marL="174913" indent="-174913">
              <a:buFont typeface="Arial" panose="020B0604020202020204" pitchFamily="34" charset="0"/>
              <a:buChar char="•"/>
            </a:pPr>
            <a:r>
              <a:rPr lang="en-US" dirty="0" smtClean="0"/>
              <a:t>Teacher was the font of all wisdom and knowledge</a:t>
            </a:r>
          </a:p>
          <a:p>
            <a:pPr marL="174913" indent="-174913">
              <a:buFont typeface="Arial" panose="020B0604020202020204" pitchFamily="34" charset="0"/>
              <a:buChar char="•"/>
            </a:pPr>
            <a:r>
              <a:rPr lang="en-US" dirty="0" smtClean="0"/>
              <a:t>Worked</a:t>
            </a:r>
            <a:r>
              <a:rPr lang="en-US" baseline="0" dirty="0" smtClean="0"/>
              <a:t> in isolation</a:t>
            </a:r>
          </a:p>
          <a:p>
            <a:pPr marL="174913" indent="-174913">
              <a:buFont typeface="Arial" panose="020B0604020202020204" pitchFamily="34" charset="0"/>
              <a:buChar char="•"/>
            </a:pPr>
            <a:r>
              <a:rPr lang="en-US" baseline="0" dirty="0" smtClean="0"/>
              <a:t>Followed rules – order – structure</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School was a production line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63814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Employment</a:t>
            </a:r>
            <a:r>
              <a:rPr lang="en-US" baseline="0" dirty="0" smtClean="0"/>
              <a:t> in the 20</a:t>
            </a:r>
            <a:r>
              <a:rPr lang="en-US" baseline="30000" dirty="0" smtClean="0"/>
              <a:t>th</a:t>
            </a:r>
            <a:r>
              <a:rPr lang="en-US" baseline="0" dirty="0" smtClean="0"/>
              <a:t> century - industrial age</a:t>
            </a:r>
          </a:p>
          <a:p>
            <a:r>
              <a:rPr lang="en-US" baseline="0" dirty="0" smtClean="0"/>
              <a:t>“production line”</a:t>
            </a:r>
          </a:p>
          <a:p>
            <a:r>
              <a:rPr lang="en-US" baseline="0" dirty="0" smtClean="0"/>
              <a:t>Manufacturing, process orientated work (</a:t>
            </a:r>
            <a:r>
              <a:rPr lang="en-US" baseline="0" dirty="0" err="1" smtClean="0"/>
              <a:t>eg</a:t>
            </a:r>
            <a:r>
              <a:rPr lang="en-US" baseline="0" dirty="0" smtClean="0"/>
              <a:t> accounting, book keeping, administration)</a:t>
            </a:r>
          </a:p>
          <a:p>
            <a:r>
              <a:rPr lang="en-US" baseline="0" dirty="0" smtClean="0"/>
              <a:t>Did what the boss told you</a:t>
            </a:r>
          </a:p>
          <a:p>
            <a:endParaRPr lang="en-US" baseline="0" dirty="0" smtClean="0"/>
          </a:p>
          <a:p>
            <a:r>
              <a:rPr lang="en-US" baseline="0" dirty="0" smtClean="0"/>
              <a:t>Education reflected the needs of the industrial age.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78456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fundamentally changed the way we do things.</a:t>
            </a:r>
          </a:p>
          <a:p>
            <a:endParaRPr lang="en-US" dirty="0" smtClean="0"/>
          </a:p>
          <a:p>
            <a:r>
              <a:rPr lang="en-US" dirty="0"/>
              <a:t>Globalization has seen many jobs erased from Australia, </a:t>
            </a:r>
            <a:r>
              <a:rPr lang="en-US" dirty="0" err="1"/>
              <a:t>eg</a:t>
            </a:r>
            <a:r>
              <a:rPr lang="en-US" dirty="0"/>
              <a:t> manufacturing –(can be moved off shore – China, India </a:t>
            </a:r>
            <a:r>
              <a:rPr lang="en-US" dirty="0" err="1"/>
              <a:t>etc</a:t>
            </a:r>
            <a:r>
              <a:rPr lang="en-US" dirty="0"/>
              <a:t>). This has snuck up on us in the last 20 years – disruptive innovation. </a:t>
            </a:r>
          </a:p>
          <a:p>
            <a:endParaRPr lang="en-US" dirty="0"/>
          </a:p>
          <a:p>
            <a:r>
              <a:rPr lang="en-US" dirty="0"/>
              <a:t>Some blue collar jobs are location dependent (builders, cleaners </a:t>
            </a:r>
            <a:r>
              <a:rPr lang="en-US" dirty="0" err="1"/>
              <a:t>etc</a:t>
            </a:r>
            <a:r>
              <a:rPr lang="en-US" dirty="0"/>
              <a:t>) however many white collar jobs are not </a:t>
            </a:r>
          </a:p>
          <a:p>
            <a:r>
              <a:rPr lang="en-US" dirty="0"/>
              <a:t>– software allows routine cognitive work to be done overseas – call </a:t>
            </a:r>
            <a:r>
              <a:rPr lang="en-US" dirty="0" err="1"/>
              <a:t>centres</a:t>
            </a:r>
            <a:r>
              <a:rPr lang="en-US" dirty="0"/>
              <a:t>, book keeping, analysis of MRI’s etc.</a:t>
            </a:r>
          </a:p>
          <a:p>
            <a:endParaRPr lang="en-US" dirty="0"/>
          </a:p>
          <a:p>
            <a:r>
              <a:rPr lang="en-US" dirty="0"/>
              <a:t>Workers have to compete with a global workforce.  (Personal assistants)</a:t>
            </a:r>
          </a:p>
          <a:p>
            <a:r>
              <a:rPr lang="en-US" dirty="0"/>
              <a:t>Work now comes to the worker (not vice versa).  Also some tasks are automated – online tax returns, booking hotels etc. These jobs disappear.</a:t>
            </a:r>
          </a:p>
          <a:p>
            <a:r>
              <a:rPr lang="en-US" dirty="0"/>
              <a:t> </a:t>
            </a:r>
          </a:p>
          <a:p>
            <a:r>
              <a:rPr lang="en-US" dirty="0"/>
              <a:t>“People who need constant managing will end up being unemployed and unemployable”</a:t>
            </a:r>
          </a:p>
          <a:p>
            <a:r>
              <a:rPr lang="en-US" dirty="0"/>
              <a:t> </a:t>
            </a:r>
          </a:p>
          <a:p>
            <a:r>
              <a:rPr lang="en-US" dirty="0"/>
              <a:t>Increase in creative jobs (</a:t>
            </a:r>
            <a:r>
              <a:rPr lang="en-US" dirty="0" err="1"/>
              <a:t>eg</a:t>
            </a:r>
            <a:r>
              <a:rPr lang="en-US" dirty="0"/>
              <a:t> developing apps) and service jobs.  Steady decline in agriculture and manufacturing/working sector. Schools were designed for the industrial workforce which is now gone. Students will need creative 21</a:t>
            </a:r>
            <a:r>
              <a:rPr lang="en-US" baseline="30000" dirty="0"/>
              <a:t>st</a:t>
            </a:r>
            <a:r>
              <a:rPr lang="en-US" dirty="0"/>
              <a:t> century skills.</a:t>
            </a:r>
          </a:p>
          <a:p>
            <a:r>
              <a:rPr lang="en-US" dirty="0"/>
              <a:t> </a:t>
            </a:r>
          </a:p>
          <a:p>
            <a:r>
              <a:rPr lang="en-US" dirty="0"/>
              <a:t>80-85% of work in school focuses on routine cognitive work (factual recall </a:t>
            </a:r>
            <a:r>
              <a:rPr lang="en-US" dirty="0" err="1"/>
              <a:t>etc</a:t>
            </a:r>
            <a:r>
              <a:rPr lang="en-US" dirty="0"/>
              <a:t>). No generation has been so thoroughly prepared for the industrial age as the current generation!! Students are disengaged and are dropping out of high school. 50% drop out of university before finishing their degree (in Australia)</a:t>
            </a:r>
          </a:p>
          <a:p>
            <a:r>
              <a:rPr lang="en-US" dirty="0"/>
              <a:t> </a:t>
            </a:r>
          </a:p>
          <a:p>
            <a:r>
              <a:rPr lang="en-US" dirty="0"/>
              <a:t>Having a career for life is no longer the norm. In the new economy people will change their jobs 4-7 jobs by the time they are 38.</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29341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308778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use technology the right way.</a:t>
            </a:r>
          </a:p>
          <a:p>
            <a:endParaRPr lang="en-US" dirty="0" smtClean="0"/>
          </a:p>
          <a:p>
            <a:r>
              <a:rPr lang="en-US" dirty="0" smtClean="0"/>
              <a:t>Encourage</a:t>
            </a:r>
            <a:r>
              <a:rPr lang="en-US" baseline="0" dirty="0" smtClean="0"/>
              <a:t> 21</a:t>
            </a:r>
            <a:r>
              <a:rPr lang="en-US" baseline="30000" dirty="0" smtClean="0"/>
              <a:t>st</a:t>
            </a:r>
            <a:r>
              <a:rPr lang="en-US" baseline="0" dirty="0" smtClean="0"/>
              <a:t> skills</a:t>
            </a:r>
          </a:p>
          <a:p>
            <a:endParaRPr lang="en-US" baseline="0" dirty="0" smtClean="0"/>
          </a:p>
          <a:p>
            <a:r>
              <a:rPr lang="en-US" baseline="0" dirty="0" smtClean="0"/>
              <a:t>OneNote – collaboration</a:t>
            </a:r>
          </a:p>
          <a:p>
            <a:r>
              <a:rPr lang="en-US" baseline="0" dirty="0" smtClean="0"/>
              <a:t>Better more frequent feedback</a:t>
            </a:r>
          </a:p>
          <a:p>
            <a:r>
              <a:rPr lang="en-US" baseline="0" dirty="0" smtClean="0"/>
              <a:t>Increased in communication between students and teachers – Video conferencing</a:t>
            </a:r>
          </a:p>
          <a:p>
            <a:r>
              <a:rPr lang="en-US" baseline="0" dirty="0" smtClean="0"/>
              <a:t>Opportunities to be more creative and present information in different ways (Adobe creative cloud in TAS, Visual arts and all subjects)</a:t>
            </a:r>
          </a:p>
          <a:p>
            <a:r>
              <a:rPr lang="en-US" baseline="0" dirty="0" smtClean="0"/>
              <a:t>Opportunities to solve real world problems using technology (Database and web design for local businesses)</a:t>
            </a:r>
          </a:p>
          <a:p>
            <a:r>
              <a:rPr lang="en-US" baseline="0" dirty="0" smtClean="0"/>
              <a:t>Science – </a:t>
            </a:r>
            <a:r>
              <a:rPr lang="en-US" baseline="0" dirty="0" err="1" smtClean="0"/>
              <a:t>makey-makey</a:t>
            </a:r>
            <a:r>
              <a:rPr lang="en-US" baseline="0" dirty="0" smtClean="0"/>
              <a:t> (electrical wired devices that control your computer)</a:t>
            </a:r>
          </a:p>
          <a:p>
            <a:r>
              <a:rPr lang="en-US" baseline="0" dirty="0" smtClean="0"/>
              <a:t>Robotics</a:t>
            </a:r>
          </a:p>
          <a:p>
            <a:endParaRPr lang="en-US" baseline="0" dirty="0" smtClean="0"/>
          </a:p>
          <a:p>
            <a:r>
              <a:rPr lang="en-US" b="1" u="sng" baseline="0" dirty="0" smtClean="0"/>
              <a:t>Efficiencies:</a:t>
            </a:r>
          </a:p>
          <a:p>
            <a:r>
              <a:rPr lang="en-US" baseline="0" dirty="0" smtClean="0"/>
              <a:t>Text books</a:t>
            </a:r>
          </a:p>
          <a:p>
            <a:r>
              <a:rPr lang="en-US" baseline="0" dirty="0" smtClean="0"/>
              <a:t>Taking notes</a:t>
            </a:r>
          </a:p>
          <a:p>
            <a:r>
              <a:rPr lang="en-US" baseline="0" dirty="0" smtClean="0"/>
              <a:t>Home study (</a:t>
            </a:r>
            <a:r>
              <a:rPr lang="en-US" baseline="0" dirty="0" err="1" smtClean="0"/>
              <a:t>hotmaths</a:t>
            </a:r>
            <a:r>
              <a:rPr lang="en-US" baseline="0" dirty="0" smtClean="0"/>
              <a:t> + education perfect)</a:t>
            </a:r>
          </a:p>
          <a:p>
            <a:r>
              <a:rPr lang="en-US" baseline="0" dirty="0" smtClean="0"/>
              <a:t>Online organization (calendar/diary, notifications </a:t>
            </a:r>
            <a:r>
              <a:rPr lang="en-US" baseline="0" dirty="0" err="1" smtClean="0"/>
              <a:t>etc</a:t>
            </a:r>
            <a:r>
              <a:rPr lang="en-US" baseline="0" dirty="0" smtClean="0"/>
              <a:t>)</a:t>
            </a:r>
          </a:p>
          <a:p>
            <a:endParaRPr lang="en-US" baseline="0" dirty="0" smtClean="0"/>
          </a:p>
          <a:p>
            <a:r>
              <a:rPr lang="en-US" baseline="0" dirty="0" smtClean="0"/>
              <a:t>Teachers continually looking for new ways to engage students and develop 21</a:t>
            </a:r>
            <a:r>
              <a:rPr lang="en-US" baseline="30000" dirty="0" smtClean="0"/>
              <a:t>st</a:t>
            </a:r>
            <a:r>
              <a:rPr lang="en-US" baseline="0" dirty="0" smtClean="0"/>
              <a:t> C skills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76324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173951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379141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08-Mar-17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08-Mar-17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08-Mar-17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08-Mar-17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08-Mar-17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08-Mar-17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08-Mar-17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08-Mar-17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08-Mar-17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08-Mar-17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08-Mar-17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 Paul’s BYOD Information Evening</a:t>
            </a:r>
            <a:endParaRPr lang="en-US" dirty="0"/>
          </a:p>
        </p:txBody>
      </p:sp>
      <p:sp>
        <p:nvSpPr>
          <p:cNvPr id="4" name="Subtitle 3"/>
          <p:cNvSpPr>
            <a:spLocks noGrp="1"/>
          </p:cNvSpPr>
          <p:nvPr>
            <p:ph type="subTitle" idx="1"/>
          </p:nvPr>
        </p:nvSpPr>
        <p:spPr/>
        <p:txBody>
          <a:bodyPr/>
          <a:lstStyle/>
          <a:p>
            <a:r>
              <a:rPr lang="it-IT" dirty="0" smtClean="0"/>
              <a:t>2017</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066800"/>
          </a:xfrm>
        </p:spPr>
        <p:txBody>
          <a:bodyPr/>
          <a:lstStyle/>
          <a:p>
            <a:r>
              <a:rPr lang="en-US" dirty="0" smtClean="0"/>
              <a:t>PART 1:  PC Health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12" y="1752600"/>
            <a:ext cx="5334000" cy="4575387"/>
          </a:xfrm>
          <a:prstGeom prst="rect">
            <a:avLst/>
          </a:prstGeom>
        </p:spPr>
      </p:pic>
    </p:spTree>
    <p:extLst>
      <p:ext uri="{BB962C8B-B14F-4D97-AF65-F5344CB8AC3E}">
        <p14:creationId xmlns:p14="http://schemas.microsoft.com/office/powerpoint/2010/main" val="36941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762000"/>
          </a:xfrm>
        </p:spPr>
        <p:txBody>
          <a:bodyPr/>
          <a:lstStyle/>
          <a:p>
            <a:r>
              <a:rPr lang="en-US" dirty="0" smtClean="0"/>
              <a:t>At school….</a:t>
            </a:r>
            <a:endParaRPr lang="en-US" dirty="0"/>
          </a:p>
        </p:txBody>
      </p:sp>
      <p:sp>
        <p:nvSpPr>
          <p:cNvPr id="3" name="Content Placeholder 2"/>
          <p:cNvSpPr>
            <a:spLocks noGrp="1"/>
          </p:cNvSpPr>
          <p:nvPr>
            <p:ph idx="1"/>
          </p:nvPr>
        </p:nvSpPr>
        <p:spPr/>
        <p:txBody>
          <a:bodyPr>
            <a:normAutofit/>
          </a:bodyPr>
          <a:lstStyle/>
          <a:p>
            <a:r>
              <a:rPr lang="en-US" sz="3600" dirty="0" smtClean="0"/>
              <a:t>Always use a good </a:t>
            </a:r>
            <a:r>
              <a:rPr lang="en-US" sz="3600" dirty="0"/>
              <a:t>p</a:t>
            </a:r>
            <a:r>
              <a:rPr lang="en-US" sz="3600" dirty="0" smtClean="0"/>
              <a:t>rotective case</a:t>
            </a:r>
          </a:p>
          <a:p>
            <a:r>
              <a:rPr lang="en-US" sz="3600" dirty="0" smtClean="0"/>
              <a:t>Be mindful of your device and of other students devices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3297600"/>
            <a:ext cx="4968240" cy="3286080"/>
          </a:xfrm>
          <a:prstGeom prst="rect">
            <a:avLst/>
          </a:prstGeom>
        </p:spPr>
      </p:pic>
    </p:spTree>
    <p:extLst>
      <p:ext uri="{BB962C8B-B14F-4D97-AF65-F5344CB8AC3E}">
        <p14:creationId xmlns:p14="http://schemas.microsoft.com/office/powerpoint/2010/main" val="93816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p:spPr>
        <p:txBody>
          <a:bodyPr/>
          <a:lstStyle/>
          <a:p>
            <a:r>
              <a:rPr lang="en-US" dirty="0" smtClean="0"/>
              <a:t>At home</a:t>
            </a:r>
            <a:endParaRPr lang="en-US" dirty="0"/>
          </a:p>
        </p:txBody>
      </p:sp>
      <p:sp>
        <p:nvSpPr>
          <p:cNvPr id="3" name="Content Placeholder 2"/>
          <p:cNvSpPr>
            <a:spLocks noGrp="1"/>
          </p:cNvSpPr>
          <p:nvPr>
            <p:ph idx="1"/>
          </p:nvPr>
        </p:nvSpPr>
        <p:spPr/>
        <p:txBody>
          <a:bodyPr/>
          <a:lstStyle/>
          <a:p>
            <a:pPr marL="223838" lvl="2" indent="-223838">
              <a:spcBef>
                <a:spcPts val="1800"/>
              </a:spcBef>
            </a:pPr>
            <a:r>
              <a:rPr lang="en-US" sz="3600" dirty="0"/>
              <a:t>Charge your </a:t>
            </a:r>
            <a:r>
              <a:rPr lang="en-US" sz="3600" dirty="0" smtClean="0"/>
              <a:t>device every day</a:t>
            </a:r>
          </a:p>
          <a:p>
            <a:pPr marL="223838" lvl="2" indent="-223838">
              <a:spcBef>
                <a:spcPts val="1800"/>
              </a:spcBef>
            </a:pPr>
            <a:r>
              <a:rPr lang="en-US" sz="3600" dirty="0" smtClean="0"/>
              <a:t>Check for windows updates</a:t>
            </a:r>
          </a:p>
          <a:p>
            <a:pPr marL="223838" lvl="2" indent="-223838">
              <a:spcBef>
                <a:spcPts val="1800"/>
              </a:spcBef>
            </a:pPr>
            <a:r>
              <a:rPr lang="en-US" sz="3600" dirty="0" smtClean="0"/>
              <a:t>“Shutdown” your device </a:t>
            </a:r>
            <a:r>
              <a:rPr lang="en-US" sz="3600" dirty="0" err="1" smtClean="0"/>
              <a:t>regulary</a:t>
            </a:r>
            <a:r>
              <a:rPr lang="en-US" sz="3600" dirty="0" smtClean="0"/>
              <a:t> (don’t just close the lid!)</a:t>
            </a:r>
          </a:p>
          <a:p>
            <a:pPr lvl="2"/>
            <a:endParaRPr lang="en-US" dirty="0"/>
          </a:p>
        </p:txBody>
      </p:sp>
    </p:spTree>
    <p:extLst>
      <p:ext uri="{BB962C8B-B14F-4D97-AF65-F5344CB8AC3E}">
        <p14:creationId xmlns:p14="http://schemas.microsoft.com/office/powerpoint/2010/main" val="33351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lstStyle/>
          <a:p>
            <a:r>
              <a:rPr lang="en-US" dirty="0" smtClean="0"/>
              <a:t>Virus protection</a:t>
            </a:r>
            <a:endParaRPr lang="en-US" dirty="0"/>
          </a:p>
        </p:txBody>
      </p:sp>
      <p:sp>
        <p:nvSpPr>
          <p:cNvPr id="3" name="Content Placeholder 2"/>
          <p:cNvSpPr>
            <a:spLocks noGrp="1"/>
          </p:cNvSpPr>
          <p:nvPr>
            <p:ph idx="1"/>
          </p:nvPr>
        </p:nvSpPr>
        <p:spPr/>
        <p:txBody>
          <a:bodyPr/>
          <a:lstStyle/>
          <a:p>
            <a:r>
              <a:rPr lang="en-US" sz="3600" dirty="0" smtClean="0"/>
              <a:t>Windows defender is sufficient</a:t>
            </a:r>
          </a:p>
          <a:p>
            <a:r>
              <a:rPr lang="en-US" sz="3600" dirty="0" smtClean="0"/>
              <a:t>Uninstall trial software when it expires</a:t>
            </a:r>
          </a:p>
          <a:p>
            <a:endParaRPr lang="en-US" dirty="0"/>
          </a:p>
        </p:txBody>
      </p:sp>
    </p:spTree>
    <p:extLst>
      <p:ext uri="{BB962C8B-B14F-4D97-AF65-F5344CB8AC3E}">
        <p14:creationId xmlns:p14="http://schemas.microsoft.com/office/powerpoint/2010/main" val="28267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90600"/>
          </a:xfrm>
        </p:spPr>
        <p:txBody>
          <a:bodyPr/>
          <a:lstStyle/>
          <a:p>
            <a:r>
              <a:rPr lang="en-US" dirty="0" smtClean="0"/>
              <a:t>Look for the signals of trouble</a:t>
            </a:r>
            <a:endParaRPr lang="en-US" dirty="0"/>
          </a:p>
        </p:txBody>
      </p:sp>
      <p:sp>
        <p:nvSpPr>
          <p:cNvPr id="3" name="Content Placeholder 2"/>
          <p:cNvSpPr>
            <a:spLocks noGrp="1"/>
          </p:cNvSpPr>
          <p:nvPr>
            <p:ph idx="1"/>
          </p:nvPr>
        </p:nvSpPr>
        <p:spPr>
          <a:xfrm>
            <a:off x="1217613" y="1828801"/>
            <a:ext cx="9439192" cy="4191000"/>
          </a:xfrm>
        </p:spPr>
        <p:txBody>
          <a:bodyPr/>
          <a:lstStyle/>
          <a:p>
            <a:r>
              <a:rPr lang="en-US" sz="2800" dirty="0" smtClean="0"/>
              <a:t>Overheating/noisy fan</a:t>
            </a:r>
          </a:p>
          <a:p>
            <a:r>
              <a:rPr lang="en-US" sz="2800" dirty="0" smtClean="0"/>
              <a:t>Running slow</a:t>
            </a:r>
          </a:p>
          <a:p>
            <a:r>
              <a:rPr lang="en-US" sz="2800" dirty="0" smtClean="0"/>
              <a:t>Freezing</a:t>
            </a:r>
          </a:p>
          <a:p>
            <a:r>
              <a:rPr lang="en-US" sz="2800" dirty="0" smtClean="0"/>
              <a:t>Applications not working properly/crashing</a:t>
            </a:r>
          </a:p>
          <a:p>
            <a:r>
              <a:rPr lang="en-US" sz="2800" dirty="0" smtClean="0"/>
              <a:t>Error messages</a:t>
            </a:r>
          </a:p>
          <a:p>
            <a:pPr marL="0" indent="0">
              <a:buNone/>
            </a:pPr>
            <a:endParaRPr lang="en-US" dirty="0" smtClean="0"/>
          </a:p>
          <a:p>
            <a:pPr marL="0" indent="0">
              <a:buNone/>
            </a:pPr>
            <a:r>
              <a:rPr lang="en-US" sz="3200" dirty="0" smtClean="0"/>
              <a:t>Do NOT ignore these. Get help!!</a:t>
            </a:r>
            <a:endParaRPr lang="en-US" sz="3200" dirty="0"/>
          </a:p>
          <a:p>
            <a:pPr marL="0" indent="0">
              <a:buNone/>
            </a:pPr>
            <a:endParaRPr lang="en-US" dirty="0"/>
          </a:p>
        </p:txBody>
      </p:sp>
    </p:spTree>
    <p:extLst>
      <p:ext uri="{BB962C8B-B14F-4D97-AF65-F5344CB8AC3E}">
        <p14:creationId xmlns:p14="http://schemas.microsoft.com/office/powerpoint/2010/main" val="81258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57200"/>
            <a:ext cx="9144001" cy="838200"/>
          </a:xfrm>
        </p:spPr>
        <p:txBody>
          <a:bodyPr/>
          <a:lstStyle/>
          <a:p>
            <a:r>
              <a:rPr lang="en-US" dirty="0" smtClean="0"/>
              <a:t>Scams</a:t>
            </a:r>
            <a:endParaRPr lang="en-US" dirty="0"/>
          </a:p>
        </p:txBody>
      </p:sp>
      <p:sp>
        <p:nvSpPr>
          <p:cNvPr id="3" name="Content Placeholder 2"/>
          <p:cNvSpPr>
            <a:spLocks noGrp="1"/>
          </p:cNvSpPr>
          <p:nvPr>
            <p:ph idx="1"/>
          </p:nvPr>
        </p:nvSpPr>
        <p:spPr>
          <a:xfrm>
            <a:off x="1598612" y="1600201"/>
            <a:ext cx="9134391" cy="2133600"/>
          </a:xfrm>
        </p:spPr>
        <p:txBody>
          <a:bodyPr>
            <a:normAutofit/>
          </a:bodyPr>
          <a:lstStyle/>
          <a:p>
            <a:r>
              <a:rPr lang="en-US" sz="3000" dirty="0" smtClean="0"/>
              <a:t>Adware, custom toolbars</a:t>
            </a:r>
          </a:p>
          <a:p>
            <a:r>
              <a:rPr lang="en-US" sz="3000" dirty="0" smtClean="0"/>
              <a:t>Spyware</a:t>
            </a:r>
          </a:p>
          <a:p>
            <a:r>
              <a:rPr lang="en-US" sz="3000" dirty="0" smtClean="0"/>
              <a:t>Email scams</a:t>
            </a:r>
          </a:p>
          <a:p>
            <a:pPr marL="0" indent="0">
              <a:buNone/>
            </a:pPr>
            <a:endParaRPr lang="en-US" dirty="0"/>
          </a:p>
          <a:p>
            <a:endParaRPr lang="en-US" dirty="0"/>
          </a:p>
        </p:txBody>
      </p:sp>
      <p:sp>
        <p:nvSpPr>
          <p:cNvPr id="4" name="Rectangle 3"/>
          <p:cNvSpPr/>
          <p:nvPr/>
        </p:nvSpPr>
        <p:spPr>
          <a:xfrm>
            <a:off x="836612" y="4038600"/>
            <a:ext cx="11125200" cy="2062103"/>
          </a:xfrm>
          <a:prstGeom prst="rect">
            <a:avLst/>
          </a:prstGeom>
        </p:spPr>
        <p:txBody>
          <a:bodyPr wrap="square">
            <a:spAutoFit/>
          </a:bodyPr>
          <a:lstStyle/>
          <a:p>
            <a:r>
              <a:rPr lang="en-US" sz="3200" b="1" u="sng" dirty="0"/>
              <a:t>Ask these questions:</a:t>
            </a:r>
          </a:p>
          <a:p>
            <a:r>
              <a:rPr lang="en-US" sz="3200" dirty="0"/>
              <a:t>“Is this a trusted website”</a:t>
            </a:r>
          </a:p>
          <a:p>
            <a:r>
              <a:rPr lang="en-US" sz="3200" dirty="0"/>
              <a:t>“Is it ‘click-bait’”</a:t>
            </a:r>
          </a:p>
          <a:p>
            <a:r>
              <a:rPr lang="en-US" sz="3200" dirty="0"/>
              <a:t>“Do I really need to download this software (or open this email)?”</a:t>
            </a:r>
          </a:p>
        </p:txBody>
      </p:sp>
    </p:spTree>
    <p:extLst>
      <p:ext uri="{BB962C8B-B14F-4D97-AF65-F5344CB8AC3E}">
        <p14:creationId xmlns:p14="http://schemas.microsoft.com/office/powerpoint/2010/main" val="194566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09600"/>
          </a:xfrm>
        </p:spPr>
        <p:txBody>
          <a:bodyPr/>
          <a:lstStyle/>
          <a:p>
            <a:r>
              <a:rPr lang="en-US" dirty="0" smtClean="0"/>
              <a:t>Be a critical thinker!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963433"/>
            <a:ext cx="3349015" cy="5031854"/>
          </a:xfrm>
          <a:prstGeom prst="rect">
            <a:avLst/>
          </a:prstGeom>
        </p:spPr>
      </p:pic>
      <p:sp>
        <p:nvSpPr>
          <p:cNvPr id="5" name="Rectangle 4"/>
          <p:cNvSpPr/>
          <p:nvPr/>
        </p:nvSpPr>
        <p:spPr>
          <a:xfrm>
            <a:off x="684212" y="1981200"/>
            <a:ext cx="5029200" cy="2308324"/>
          </a:xfrm>
          <a:prstGeom prst="rect">
            <a:avLst/>
          </a:prstGeom>
        </p:spPr>
        <p:txBody>
          <a:bodyPr wrap="square">
            <a:spAutoFit/>
          </a:bodyPr>
          <a:lstStyle/>
          <a:p>
            <a:r>
              <a:rPr lang="en-AU" sz="2400" dirty="0"/>
              <a:t>A boy left his bike chained to a tree when he went away to war in 1914. He never returned, leaving the tree no choice but to grow around the bike. Incredible that this bike has been there for 98 years now!</a:t>
            </a:r>
            <a:endParaRPr lang="en-US" sz="2400" dirty="0"/>
          </a:p>
        </p:txBody>
      </p:sp>
    </p:spTree>
    <p:extLst>
      <p:ext uri="{BB962C8B-B14F-4D97-AF65-F5344CB8AC3E}">
        <p14:creationId xmlns:p14="http://schemas.microsoft.com/office/powerpoint/2010/main" val="28958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81000"/>
            <a:ext cx="9144001" cy="762000"/>
          </a:xfrm>
        </p:spPr>
        <p:txBody>
          <a:bodyPr/>
          <a:lstStyle/>
          <a:p>
            <a:r>
              <a:rPr lang="en-US" dirty="0" smtClean="0"/>
              <a:t>Be </a:t>
            </a:r>
            <a:r>
              <a:rPr lang="en-US" dirty="0" err="1" smtClean="0"/>
              <a:t>organised</a:t>
            </a:r>
            <a:endParaRPr lang="en-US" dirty="0"/>
          </a:p>
        </p:txBody>
      </p:sp>
      <p:sp>
        <p:nvSpPr>
          <p:cNvPr id="3" name="Content Placeholder 2"/>
          <p:cNvSpPr>
            <a:spLocks noGrp="1"/>
          </p:cNvSpPr>
          <p:nvPr>
            <p:ph idx="1"/>
          </p:nvPr>
        </p:nvSpPr>
        <p:spPr>
          <a:xfrm>
            <a:off x="1522413" y="1600201"/>
            <a:ext cx="9134391" cy="4419600"/>
          </a:xfrm>
        </p:spPr>
        <p:txBody>
          <a:bodyPr>
            <a:normAutofit/>
          </a:bodyPr>
          <a:lstStyle/>
          <a:p>
            <a:pPr marL="0" indent="0">
              <a:buNone/>
            </a:pPr>
            <a:r>
              <a:rPr lang="en-US" sz="3200" dirty="0" smtClean="0"/>
              <a:t>Keep your hard drive tidy;</a:t>
            </a:r>
          </a:p>
          <a:p>
            <a:pPr lvl="1"/>
            <a:r>
              <a:rPr lang="en-US" sz="2800" dirty="0"/>
              <a:t>Delete unnecessary </a:t>
            </a:r>
            <a:r>
              <a:rPr lang="en-US" sz="2800" dirty="0" smtClean="0"/>
              <a:t>files and applications </a:t>
            </a:r>
          </a:p>
          <a:p>
            <a:pPr lvl="1"/>
            <a:r>
              <a:rPr lang="en-US" sz="2800" dirty="0" smtClean="0"/>
              <a:t>Empty </a:t>
            </a:r>
            <a:r>
              <a:rPr lang="en-US" sz="2800" dirty="0"/>
              <a:t>the recycle </a:t>
            </a:r>
            <a:r>
              <a:rPr lang="en-US" sz="2800" dirty="0" smtClean="0"/>
              <a:t>bin</a:t>
            </a:r>
          </a:p>
          <a:p>
            <a:pPr lvl="1"/>
            <a:r>
              <a:rPr lang="en-US" sz="2800" dirty="0"/>
              <a:t>Check how much </a:t>
            </a:r>
            <a:r>
              <a:rPr lang="en-US" sz="2800" dirty="0" smtClean="0"/>
              <a:t>free hard </a:t>
            </a:r>
            <a:r>
              <a:rPr lang="en-US" sz="2800" dirty="0"/>
              <a:t>drive space </a:t>
            </a:r>
            <a:r>
              <a:rPr lang="en-US" sz="2800" dirty="0" smtClean="0"/>
              <a:t>you have (search ‘storage’)</a:t>
            </a:r>
          </a:p>
          <a:p>
            <a:pPr lvl="1"/>
            <a:r>
              <a:rPr lang="en-US" sz="2800" dirty="0"/>
              <a:t>Use OneDrive (auto backup</a:t>
            </a:r>
            <a:r>
              <a:rPr lang="en-US" sz="2800" dirty="0" smtClean="0"/>
              <a:t>)</a:t>
            </a:r>
            <a:endParaRPr lang="en-US" sz="2800" dirty="0"/>
          </a:p>
          <a:p>
            <a:pPr lvl="1"/>
            <a:r>
              <a:rPr lang="en-US" sz="2800" dirty="0"/>
              <a:t>Remove old versions of </a:t>
            </a:r>
            <a:r>
              <a:rPr lang="en-US" sz="2800" dirty="0" smtClean="0"/>
              <a:t>office (        + X &gt;Programs and features&gt;uninstall)</a:t>
            </a:r>
            <a:endParaRPr lang="en-US" sz="2800" dirty="0"/>
          </a:p>
        </p:txBody>
      </p:sp>
      <p:pic>
        <p:nvPicPr>
          <p:cNvPr id="4" name="Picture 3"/>
          <p:cNvPicPr>
            <a:picLocks noChangeAspect="1"/>
          </p:cNvPicPr>
          <p:nvPr/>
        </p:nvPicPr>
        <p:blipFill>
          <a:blip r:embed="rId3"/>
          <a:stretch>
            <a:fillRect/>
          </a:stretch>
        </p:blipFill>
        <p:spPr>
          <a:xfrm>
            <a:off x="6551612" y="4724400"/>
            <a:ext cx="533400" cy="533400"/>
          </a:xfrm>
          <a:prstGeom prst="rect">
            <a:avLst/>
          </a:prstGeom>
        </p:spPr>
      </p:pic>
    </p:spTree>
    <p:extLst>
      <p:ext uri="{BB962C8B-B14F-4D97-AF65-F5344CB8AC3E}">
        <p14:creationId xmlns:p14="http://schemas.microsoft.com/office/powerpoint/2010/main" val="162431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066800"/>
          </a:xfrm>
        </p:spPr>
        <p:txBody>
          <a:bodyPr/>
          <a:lstStyle/>
          <a:p>
            <a:r>
              <a:rPr lang="en-US" dirty="0" smtClean="0"/>
              <a:t>PART 2:  Tips and Troubleshooting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2133600"/>
            <a:ext cx="6343650" cy="3476625"/>
          </a:xfrm>
          <a:prstGeom prst="rect">
            <a:avLst/>
          </a:prstGeom>
        </p:spPr>
      </p:pic>
    </p:spTree>
    <p:extLst>
      <p:ext uri="{BB962C8B-B14F-4D97-AF65-F5344CB8AC3E}">
        <p14:creationId xmlns:p14="http://schemas.microsoft.com/office/powerpoint/2010/main" val="2510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81000"/>
            <a:ext cx="10744200" cy="1066800"/>
          </a:xfrm>
        </p:spPr>
        <p:txBody>
          <a:bodyPr/>
          <a:lstStyle/>
          <a:p>
            <a:r>
              <a:rPr lang="en-US" dirty="0" smtClean="0"/>
              <a:t>What to do if your </a:t>
            </a:r>
            <a:r>
              <a:rPr lang="en-US" dirty="0" smtClean="0">
                <a:solidFill>
                  <a:srgbClr val="FF0000"/>
                </a:solidFill>
              </a:rPr>
              <a:t>computer</a:t>
            </a:r>
            <a:r>
              <a:rPr lang="en-US" dirty="0" smtClean="0"/>
              <a:t> is not working properly.</a:t>
            </a:r>
            <a:endParaRPr lang="en-US" dirty="0"/>
          </a:p>
        </p:txBody>
      </p:sp>
      <p:sp>
        <p:nvSpPr>
          <p:cNvPr id="3" name="Content Placeholder 2"/>
          <p:cNvSpPr>
            <a:spLocks noGrp="1"/>
          </p:cNvSpPr>
          <p:nvPr>
            <p:ph idx="1"/>
          </p:nvPr>
        </p:nvSpPr>
        <p:spPr>
          <a:xfrm>
            <a:off x="1522413" y="1904999"/>
            <a:ext cx="9982199" cy="4114801"/>
          </a:xfrm>
        </p:spPr>
        <p:txBody>
          <a:bodyPr/>
          <a:lstStyle/>
          <a:p>
            <a:r>
              <a:rPr lang="en-US" sz="2800" dirty="0" smtClean="0"/>
              <a:t>Turn it off and on!  (restart)</a:t>
            </a:r>
          </a:p>
          <a:p>
            <a:r>
              <a:rPr lang="en-US" sz="2800" dirty="0" smtClean="0"/>
              <a:t>If it wont turn off, press and hold power button for 10 seconds</a:t>
            </a:r>
          </a:p>
          <a:p>
            <a:r>
              <a:rPr lang="en-US" sz="2800" dirty="0" smtClean="0"/>
              <a:t>Check the Wi-Fi button (also check function keys)</a:t>
            </a:r>
          </a:p>
          <a:p>
            <a:r>
              <a:rPr lang="en-US" sz="2800" dirty="0" smtClean="0"/>
              <a:t>Remove and replace battery (if possible)</a:t>
            </a:r>
          </a:p>
          <a:p>
            <a:r>
              <a:rPr lang="en-US" sz="2800" dirty="0" smtClean="0"/>
              <a:t>Unplug and plug in peripherals (mouse, printer </a:t>
            </a:r>
            <a:r>
              <a:rPr lang="en-US" sz="2800" dirty="0" err="1" smtClean="0"/>
              <a:t>etc</a:t>
            </a:r>
            <a:r>
              <a:rPr lang="en-US" sz="2800" dirty="0" smtClean="0"/>
              <a:t>)</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69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838200"/>
          </a:xfrm>
        </p:spPr>
        <p:txBody>
          <a:bodyPr/>
          <a:lstStyle/>
          <a:p>
            <a:pPr algn="ctr"/>
            <a:r>
              <a:rPr lang="en-US" dirty="0" smtClean="0"/>
              <a:t>Technology in 2003</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186" y="4419600"/>
            <a:ext cx="2286000" cy="228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12" y="4429470"/>
            <a:ext cx="2564228" cy="16264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430" y="2011319"/>
            <a:ext cx="2080451" cy="19145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972" y="1779862"/>
            <a:ext cx="3657600" cy="429196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812" y="1266730"/>
            <a:ext cx="3328574" cy="249643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5794" y="1266730"/>
            <a:ext cx="2183226" cy="2624070"/>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81000"/>
            <a:ext cx="10515600" cy="838200"/>
          </a:xfrm>
        </p:spPr>
        <p:txBody>
          <a:bodyPr/>
          <a:lstStyle/>
          <a:p>
            <a:r>
              <a:rPr lang="en-US" dirty="0" smtClean="0"/>
              <a:t>What to do if your </a:t>
            </a:r>
            <a:r>
              <a:rPr lang="en-US" dirty="0" smtClean="0">
                <a:solidFill>
                  <a:srgbClr val="FF0000"/>
                </a:solidFill>
              </a:rPr>
              <a:t>internet</a:t>
            </a:r>
            <a:r>
              <a:rPr lang="en-US" dirty="0" smtClean="0"/>
              <a:t> is not working properly.</a:t>
            </a:r>
            <a:endParaRPr lang="en-US" dirty="0"/>
          </a:p>
        </p:txBody>
      </p:sp>
      <p:sp>
        <p:nvSpPr>
          <p:cNvPr id="3" name="Content Placeholder 2"/>
          <p:cNvSpPr>
            <a:spLocks noGrp="1"/>
          </p:cNvSpPr>
          <p:nvPr>
            <p:ph idx="1"/>
          </p:nvPr>
        </p:nvSpPr>
        <p:spPr>
          <a:xfrm>
            <a:off x="1141412" y="1752600"/>
            <a:ext cx="10058399" cy="4114801"/>
          </a:xfrm>
        </p:spPr>
        <p:txBody>
          <a:bodyPr/>
          <a:lstStyle/>
          <a:p>
            <a:r>
              <a:rPr lang="en-US" sz="2800" dirty="0" smtClean="0"/>
              <a:t>Reinstall the z-scaler certificate (see instructions on MN Connect)</a:t>
            </a:r>
          </a:p>
          <a:p>
            <a:r>
              <a:rPr lang="en-US" sz="2800" dirty="0" smtClean="0"/>
              <a:t>Retype your password if it is saved (check </a:t>
            </a:r>
            <a:r>
              <a:rPr lang="en-US" sz="2800" dirty="0" err="1" smtClean="0"/>
              <a:t>capslock</a:t>
            </a:r>
            <a:r>
              <a:rPr lang="en-US" sz="2800" dirty="0" smtClean="0"/>
              <a:t> key ?)</a:t>
            </a:r>
          </a:p>
          <a:p>
            <a:r>
              <a:rPr lang="en-US" sz="2800" dirty="0" smtClean="0"/>
              <a:t>Disconnect and reconnect your connection to the Wi-Fi network (click Wi-Fi icon at bottom right or your screen)</a:t>
            </a:r>
          </a:p>
          <a:p>
            <a:r>
              <a:rPr lang="en-US" sz="2800" dirty="0" smtClean="0"/>
              <a:t>Try a different web browser (Internet explorer, Edge, Chrome)</a:t>
            </a:r>
          </a:p>
          <a:p>
            <a:r>
              <a:rPr lang="en-US" sz="2800" dirty="0" smtClean="0"/>
              <a:t>“Logout” button on </a:t>
            </a:r>
            <a:r>
              <a:rPr lang="en-US" sz="2800" dirty="0" err="1" smtClean="0"/>
              <a:t>MNConnect</a:t>
            </a:r>
            <a:endParaRPr lang="en-US" sz="2800" dirty="0" smtClean="0"/>
          </a:p>
          <a:p>
            <a:pPr marL="0" indent="0">
              <a:buNone/>
            </a:pPr>
            <a:endParaRPr lang="en-US" sz="2800"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48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81000"/>
            <a:ext cx="10515600" cy="838200"/>
          </a:xfrm>
        </p:spPr>
        <p:txBody>
          <a:bodyPr/>
          <a:lstStyle/>
          <a:p>
            <a:r>
              <a:rPr lang="en-US" dirty="0" smtClean="0"/>
              <a:t>What to do if your </a:t>
            </a:r>
            <a:r>
              <a:rPr lang="en-US" dirty="0" smtClean="0">
                <a:solidFill>
                  <a:srgbClr val="FF0000"/>
                </a:solidFill>
              </a:rPr>
              <a:t>apps</a:t>
            </a:r>
            <a:r>
              <a:rPr lang="en-US" dirty="0" smtClean="0"/>
              <a:t> are not working properly.</a:t>
            </a:r>
            <a:endParaRPr lang="en-US" dirty="0"/>
          </a:p>
        </p:txBody>
      </p:sp>
      <p:sp>
        <p:nvSpPr>
          <p:cNvPr id="3" name="Content Placeholder 2"/>
          <p:cNvSpPr>
            <a:spLocks noGrp="1"/>
          </p:cNvSpPr>
          <p:nvPr>
            <p:ph idx="1"/>
          </p:nvPr>
        </p:nvSpPr>
        <p:spPr>
          <a:xfrm>
            <a:off x="1446212" y="1600200"/>
            <a:ext cx="10134599" cy="4114801"/>
          </a:xfrm>
        </p:spPr>
        <p:txBody>
          <a:bodyPr/>
          <a:lstStyle/>
          <a:p>
            <a:r>
              <a:rPr lang="en-US" sz="2800" dirty="0" smtClean="0"/>
              <a:t>Close all programs and restart your computer</a:t>
            </a:r>
          </a:p>
          <a:p>
            <a:r>
              <a:rPr lang="en-US" sz="2800" dirty="0" smtClean="0"/>
              <a:t>Check for Windows updates (install and restart)</a:t>
            </a:r>
          </a:p>
          <a:p>
            <a:r>
              <a:rPr lang="en-US" sz="2800" dirty="0" smtClean="0"/>
              <a:t>Look in Task manager (CNTRL + ALT + DEL) for unusual activity</a:t>
            </a:r>
          </a:p>
          <a:p>
            <a:r>
              <a:rPr lang="en-US" sz="2800" dirty="0" smtClean="0"/>
              <a:t>Run Microsoft Office </a:t>
            </a:r>
            <a:r>
              <a:rPr lang="en-US" sz="2800" dirty="0"/>
              <a:t>repair </a:t>
            </a:r>
            <a:r>
              <a:rPr lang="en-US" sz="2800" dirty="0" smtClean="0"/>
              <a:t>for Word, Excel, PowerPoint </a:t>
            </a:r>
            <a:r>
              <a:rPr lang="en-US" sz="2800" dirty="0" err="1" smtClean="0"/>
              <a:t>etc</a:t>
            </a:r>
            <a:r>
              <a:rPr lang="en-US" sz="2800" dirty="0" smtClean="0"/>
              <a:t>)</a:t>
            </a:r>
          </a:p>
          <a:p>
            <a:pPr marL="0" indent="0">
              <a:buNone/>
            </a:pPr>
            <a:r>
              <a:rPr lang="en-US" sz="2800" dirty="0"/>
              <a:t>	</a:t>
            </a:r>
            <a:r>
              <a:rPr lang="en-US" sz="2800" dirty="0" smtClean="0"/>
              <a:t>(          + X</a:t>
            </a:r>
            <a:r>
              <a:rPr lang="en-US" sz="2800" dirty="0"/>
              <a:t>&gt; Programs and features&gt; Microsoft Office &gt;change)</a:t>
            </a:r>
          </a:p>
          <a:p>
            <a:endParaRPr lang="en-US" sz="2800" dirty="0" smtClean="0"/>
          </a:p>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2665412" y="4038600"/>
            <a:ext cx="533400" cy="533400"/>
          </a:xfrm>
          <a:prstGeom prst="rect">
            <a:avLst/>
          </a:prstGeom>
        </p:spPr>
      </p:pic>
    </p:spTree>
    <p:extLst>
      <p:ext uri="{BB962C8B-B14F-4D97-AF65-F5344CB8AC3E}">
        <p14:creationId xmlns:p14="http://schemas.microsoft.com/office/powerpoint/2010/main" val="26258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3763"/>
            <a:ext cx="9144001" cy="838200"/>
          </a:xfrm>
        </p:spPr>
        <p:txBody>
          <a:bodyPr/>
          <a:lstStyle/>
          <a:p>
            <a:r>
              <a:rPr lang="en-US" dirty="0" smtClean="0"/>
              <a:t>Some tips…</a:t>
            </a:r>
            <a:endParaRPr lang="en-US" dirty="0"/>
          </a:p>
        </p:txBody>
      </p:sp>
      <p:sp>
        <p:nvSpPr>
          <p:cNvPr id="3" name="Content Placeholder 2"/>
          <p:cNvSpPr>
            <a:spLocks noGrp="1"/>
          </p:cNvSpPr>
          <p:nvPr>
            <p:ph idx="1"/>
          </p:nvPr>
        </p:nvSpPr>
        <p:spPr>
          <a:xfrm>
            <a:off x="1065212" y="1604837"/>
            <a:ext cx="9448800" cy="2128963"/>
          </a:xfrm>
        </p:spPr>
        <p:txBody>
          <a:bodyPr>
            <a:normAutofit fontScale="92500" lnSpcReduction="10000"/>
          </a:bodyPr>
          <a:lstStyle/>
          <a:p>
            <a:r>
              <a:rPr lang="en-US" sz="2800" dirty="0" smtClean="0"/>
              <a:t>Get accidental damage insurance</a:t>
            </a:r>
          </a:p>
          <a:p>
            <a:r>
              <a:rPr lang="en-US" sz="2800" dirty="0" smtClean="0"/>
              <a:t>Use ‘calendar’ as your diary</a:t>
            </a:r>
          </a:p>
          <a:p>
            <a:r>
              <a:rPr lang="en-US" sz="2800" dirty="0" smtClean="0"/>
              <a:t>Add shortcuts to your task bar (right click&gt;”pin to task bar”)</a:t>
            </a:r>
          </a:p>
          <a:p>
            <a:r>
              <a:rPr lang="en-US" sz="2800" dirty="0" smtClean="0"/>
              <a:t>Keyboard shortcuts</a:t>
            </a:r>
          </a:p>
          <a:p>
            <a:pPr marL="463550" lvl="2" indent="0">
              <a:buNone/>
            </a:pPr>
            <a:endParaRPr lang="en-US" dirty="0"/>
          </a:p>
        </p:txBody>
      </p:sp>
      <p:pic>
        <p:nvPicPr>
          <p:cNvPr id="4" name="Picture 3"/>
          <p:cNvPicPr>
            <a:picLocks noChangeAspect="1"/>
          </p:cNvPicPr>
          <p:nvPr/>
        </p:nvPicPr>
        <p:blipFill>
          <a:blip r:embed="rId3"/>
          <a:stretch>
            <a:fillRect/>
          </a:stretch>
        </p:blipFill>
        <p:spPr>
          <a:xfrm>
            <a:off x="3198812" y="3771900"/>
            <a:ext cx="533400" cy="533400"/>
          </a:xfrm>
          <a:prstGeom prst="rect">
            <a:avLst/>
          </a:prstGeom>
        </p:spPr>
      </p:pic>
      <p:sp>
        <p:nvSpPr>
          <p:cNvPr id="5" name="Rectangle 4"/>
          <p:cNvSpPr/>
          <p:nvPr/>
        </p:nvSpPr>
        <p:spPr>
          <a:xfrm>
            <a:off x="3732212" y="3771900"/>
            <a:ext cx="4923143" cy="2062103"/>
          </a:xfrm>
          <a:prstGeom prst="rect">
            <a:avLst/>
          </a:prstGeom>
        </p:spPr>
        <p:txBody>
          <a:bodyPr wrap="none">
            <a:spAutoFit/>
          </a:bodyPr>
          <a:lstStyle/>
          <a:p>
            <a:r>
              <a:rPr lang="en-US" sz="3200" dirty="0" smtClean="0"/>
              <a:t>+ E       opens file explorer</a:t>
            </a:r>
          </a:p>
          <a:p>
            <a:r>
              <a:rPr lang="en-US" sz="3200" dirty="0" smtClean="0"/>
              <a:t>+ M      minimize all windows</a:t>
            </a:r>
          </a:p>
          <a:p>
            <a:r>
              <a:rPr lang="en-US" sz="3200" dirty="0" smtClean="0"/>
              <a:t>+ X        quick links</a:t>
            </a:r>
          </a:p>
          <a:p>
            <a:endParaRPr lang="en-US" sz="3200" dirty="0"/>
          </a:p>
        </p:txBody>
      </p:sp>
      <p:pic>
        <p:nvPicPr>
          <p:cNvPr id="6" name="Picture 5"/>
          <p:cNvPicPr>
            <a:picLocks noChangeAspect="1"/>
          </p:cNvPicPr>
          <p:nvPr/>
        </p:nvPicPr>
        <p:blipFill>
          <a:blip r:embed="rId3"/>
          <a:stretch>
            <a:fillRect/>
          </a:stretch>
        </p:blipFill>
        <p:spPr>
          <a:xfrm>
            <a:off x="3202719" y="4368909"/>
            <a:ext cx="533400" cy="533400"/>
          </a:xfrm>
          <a:prstGeom prst="rect">
            <a:avLst/>
          </a:prstGeom>
        </p:spPr>
      </p:pic>
      <p:pic>
        <p:nvPicPr>
          <p:cNvPr id="7" name="Picture 6"/>
          <p:cNvPicPr>
            <a:picLocks noChangeAspect="1"/>
          </p:cNvPicPr>
          <p:nvPr/>
        </p:nvPicPr>
        <p:blipFill>
          <a:blip r:embed="rId3"/>
          <a:stretch>
            <a:fillRect/>
          </a:stretch>
        </p:blipFill>
        <p:spPr>
          <a:xfrm>
            <a:off x="3198812" y="4940739"/>
            <a:ext cx="533400" cy="533400"/>
          </a:xfrm>
          <a:prstGeom prst="rect">
            <a:avLst/>
          </a:prstGeom>
        </p:spPr>
      </p:pic>
      <p:sp>
        <p:nvSpPr>
          <p:cNvPr id="8" name="Rectangle 7"/>
          <p:cNvSpPr/>
          <p:nvPr/>
        </p:nvSpPr>
        <p:spPr>
          <a:xfrm>
            <a:off x="2817812" y="5537748"/>
            <a:ext cx="6376720" cy="1077218"/>
          </a:xfrm>
          <a:prstGeom prst="rect">
            <a:avLst/>
          </a:prstGeom>
        </p:spPr>
        <p:txBody>
          <a:bodyPr wrap="square">
            <a:spAutoFit/>
          </a:bodyPr>
          <a:lstStyle/>
          <a:p>
            <a:r>
              <a:rPr lang="en-US" sz="3200" dirty="0" err="1" smtClean="0"/>
              <a:t>Cntrl</a:t>
            </a:r>
            <a:r>
              <a:rPr lang="en-US" sz="3200" dirty="0" smtClean="0"/>
              <a:t> + P        print</a:t>
            </a:r>
          </a:p>
          <a:p>
            <a:r>
              <a:rPr lang="en-US" sz="3200" dirty="0" smtClean="0"/>
              <a:t>Alt + Tab        switch between apps</a:t>
            </a:r>
            <a:endParaRPr lang="en-US" sz="3200" dirty="0"/>
          </a:p>
        </p:txBody>
      </p:sp>
    </p:spTree>
    <p:extLst>
      <p:ext uri="{BB962C8B-B14F-4D97-AF65-F5344CB8AC3E}">
        <p14:creationId xmlns:p14="http://schemas.microsoft.com/office/powerpoint/2010/main" val="243423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143000"/>
          </a:xfrm>
        </p:spPr>
        <p:txBody>
          <a:bodyPr/>
          <a:lstStyle/>
          <a:p>
            <a:r>
              <a:rPr lang="en-US" dirty="0" smtClean="0"/>
              <a:t>Helpful apps…</a:t>
            </a:r>
            <a:endParaRPr lang="en-US" dirty="0"/>
          </a:p>
        </p:txBody>
      </p:sp>
      <p:sp>
        <p:nvSpPr>
          <p:cNvPr id="3" name="Content Placeholder 2"/>
          <p:cNvSpPr>
            <a:spLocks noGrp="1"/>
          </p:cNvSpPr>
          <p:nvPr>
            <p:ph idx="1"/>
          </p:nvPr>
        </p:nvSpPr>
        <p:spPr>
          <a:xfrm>
            <a:off x="2055812" y="1905000"/>
            <a:ext cx="9134391" cy="4114801"/>
          </a:xfrm>
        </p:spPr>
        <p:txBody>
          <a:bodyPr>
            <a:normAutofit/>
          </a:bodyPr>
          <a:lstStyle/>
          <a:p>
            <a:r>
              <a:rPr lang="en-US" sz="3600" dirty="0" smtClean="0"/>
              <a:t>Office lens</a:t>
            </a:r>
          </a:p>
          <a:p>
            <a:r>
              <a:rPr lang="en-US" sz="3600" dirty="0" smtClean="0"/>
              <a:t>Snipping tool</a:t>
            </a:r>
            <a:endParaRPr lang="en-US" sz="3600" dirty="0"/>
          </a:p>
        </p:txBody>
      </p:sp>
    </p:spTree>
    <p:extLst>
      <p:ext uri="{BB962C8B-B14F-4D97-AF65-F5344CB8AC3E}">
        <p14:creationId xmlns:p14="http://schemas.microsoft.com/office/powerpoint/2010/main" val="14355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0328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0813" y="144495"/>
            <a:ext cx="11507197" cy="6569009"/>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5572" y="129254"/>
            <a:ext cx="11537680" cy="6599492"/>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612" y="1600200"/>
            <a:ext cx="7391400" cy="830997"/>
          </a:xfrm>
          <a:prstGeom prst="rect">
            <a:avLst/>
          </a:prstGeom>
          <a:noFill/>
        </p:spPr>
        <p:txBody>
          <a:bodyPr wrap="square" rtlCol="0">
            <a:spAutoFit/>
          </a:bodyPr>
          <a:lstStyle/>
          <a:p>
            <a:r>
              <a:rPr lang="en-US" sz="4800" dirty="0" smtClean="0"/>
              <a:t>Disruptive Innovation</a:t>
            </a:r>
            <a:endParaRPr lang="en-US" sz="4800" dirty="0"/>
          </a:p>
        </p:txBody>
      </p:sp>
    </p:spTree>
    <p:extLst>
      <p:ext uri="{BB962C8B-B14F-4D97-AF65-F5344CB8AC3E}">
        <p14:creationId xmlns:p14="http://schemas.microsoft.com/office/powerpoint/2010/main" val="3234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325" y="1540721"/>
            <a:ext cx="5235729" cy="523220"/>
          </a:xfrm>
          <a:prstGeom prst="rect">
            <a:avLst/>
          </a:prstGeom>
          <a:noFill/>
        </p:spPr>
        <p:txBody>
          <a:bodyPr wrap="none" rtlCol="0">
            <a:spAutoFit/>
          </a:bodyPr>
          <a:lstStyle/>
          <a:p>
            <a:r>
              <a:rPr lang="en-US" sz="2800" dirty="0" smtClean="0"/>
              <a:t>What did employers want in 1970?</a:t>
            </a:r>
          </a:p>
        </p:txBody>
      </p:sp>
      <p:sp>
        <p:nvSpPr>
          <p:cNvPr id="7" name="Rectangle 6"/>
          <p:cNvSpPr/>
          <p:nvPr/>
        </p:nvSpPr>
        <p:spPr>
          <a:xfrm>
            <a:off x="6323012" y="1541637"/>
            <a:ext cx="4747838" cy="523220"/>
          </a:xfrm>
          <a:prstGeom prst="rect">
            <a:avLst/>
          </a:prstGeom>
        </p:spPr>
        <p:txBody>
          <a:bodyPr wrap="none">
            <a:spAutoFit/>
          </a:bodyPr>
          <a:lstStyle/>
          <a:p>
            <a:r>
              <a:rPr lang="en-US" sz="2800" u="sng" dirty="0"/>
              <a:t>What </a:t>
            </a:r>
            <a:r>
              <a:rPr lang="en-US" sz="2800" u="sng" dirty="0" smtClean="0"/>
              <a:t>do </a:t>
            </a:r>
            <a:r>
              <a:rPr lang="en-US" sz="2800" u="sng" dirty="0"/>
              <a:t>employers want </a:t>
            </a:r>
            <a:r>
              <a:rPr lang="en-US" sz="2800" u="sng" dirty="0" smtClean="0"/>
              <a:t>now?</a:t>
            </a:r>
            <a:endParaRPr lang="en-US" sz="2800" u="sng" dirty="0"/>
          </a:p>
        </p:txBody>
      </p:sp>
      <p:sp>
        <p:nvSpPr>
          <p:cNvPr id="8" name="Rectangle 7"/>
          <p:cNvSpPr/>
          <p:nvPr/>
        </p:nvSpPr>
        <p:spPr>
          <a:xfrm>
            <a:off x="3884612" y="381000"/>
            <a:ext cx="3151440" cy="584775"/>
          </a:xfrm>
          <a:prstGeom prst="rect">
            <a:avLst/>
          </a:prstGeom>
        </p:spPr>
        <p:txBody>
          <a:bodyPr wrap="none">
            <a:spAutoFit/>
          </a:bodyPr>
          <a:lstStyle/>
          <a:p>
            <a:r>
              <a:rPr lang="en-US" sz="3200" u="sng" dirty="0" smtClean="0"/>
              <a:t>21</a:t>
            </a:r>
            <a:r>
              <a:rPr lang="en-US" sz="3200" u="sng" baseline="30000" dirty="0" smtClean="0"/>
              <a:t>st</a:t>
            </a:r>
            <a:r>
              <a:rPr lang="en-US" sz="3200" u="sng" dirty="0" smtClean="0"/>
              <a:t> Century Skills</a:t>
            </a:r>
            <a:endParaRPr lang="en-US" sz="3200" u="sng" dirty="0"/>
          </a:p>
        </p:txBody>
      </p:sp>
      <p:sp>
        <p:nvSpPr>
          <p:cNvPr id="9" name="Rectangle 8"/>
          <p:cNvSpPr/>
          <p:nvPr/>
        </p:nvSpPr>
        <p:spPr>
          <a:xfrm>
            <a:off x="608012" y="2331430"/>
            <a:ext cx="4187557" cy="461665"/>
          </a:xfrm>
          <a:prstGeom prst="rect">
            <a:avLst/>
          </a:prstGeom>
        </p:spPr>
        <p:txBody>
          <a:bodyPr wrap="none">
            <a:spAutoFit/>
          </a:bodyPr>
          <a:lstStyle/>
          <a:p>
            <a:r>
              <a:rPr lang="en-US" sz="2400" dirty="0">
                <a:latin typeface="Calibri" panose="020F0502020204030204" pitchFamily="34" charset="0"/>
              </a:rPr>
              <a:t>Reading, Writing and Arithmetic</a:t>
            </a:r>
            <a:endParaRPr lang="en-US" sz="2400" dirty="0"/>
          </a:p>
        </p:txBody>
      </p:sp>
      <p:sp>
        <p:nvSpPr>
          <p:cNvPr id="10" name="Rectangle 9"/>
          <p:cNvSpPr/>
          <p:nvPr/>
        </p:nvSpPr>
        <p:spPr>
          <a:xfrm>
            <a:off x="6475412" y="2356982"/>
            <a:ext cx="6092825" cy="584775"/>
          </a:xfrm>
          <a:prstGeom prst="rect">
            <a:avLst/>
          </a:prstGeom>
        </p:spPr>
        <p:txBody>
          <a:bodyPr>
            <a:spAutoFit/>
          </a:bodyPr>
          <a:lstStyle/>
          <a:p>
            <a:pPr marL="342900" indent="-342900">
              <a:buFont typeface="Arial" panose="020B0604020202020204" pitchFamily="34" charset="0"/>
              <a:buChar char="•"/>
            </a:pPr>
            <a:r>
              <a:rPr lang="en-US" sz="3200" dirty="0">
                <a:latin typeface="Calibri" panose="020F0502020204030204" pitchFamily="34" charset="0"/>
              </a:rPr>
              <a:t>critical </a:t>
            </a:r>
            <a:r>
              <a:rPr lang="en-US" sz="3200" dirty="0" smtClean="0">
                <a:latin typeface="Calibri" panose="020F0502020204030204" pitchFamily="34" charset="0"/>
              </a:rPr>
              <a:t>thinking</a:t>
            </a:r>
            <a:r>
              <a:rPr lang="en-US" sz="2400" dirty="0" smtClean="0">
                <a:latin typeface="Calibri" panose="020F0502020204030204" pitchFamily="34" charset="0"/>
              </a:rPr>
              <a:t> </a:t>
            </a:r>
            <a:endParaRPr lang="en-US" sz="2400" dirty="0"/>
          </a:p>
        </p:txBody>
      </p:sp>
      <p:sp>
        <p:nvSpPr>
          <p:cNvPr id="11" name="Rectangle 10"/>
          <p:cNvSpPr/>
          <p:nvPr/>
        </p:nvSpPr>
        <p:spPr>
          <a:xfrm>
            <a:off x="6489063" y="2906967"/>
            <a:ext cx="6092825" cy="584775"/>
          </a:xfrm>
          <a:prstGeom prst="rect">
            <a:avLst/>
          </a:prstGeom>
        </p:spPr>
        <p:txBody>
          <a:bodyPr>
            <a:spAutoFit/>
          </a:bodyPr>
          <a:lstStyle/>
          <a:p>
            <a:pPr marL="342900" indent="-342900">
              <a:buFont typeface="Arial" panose="020B0604020202020204" pitchFamily="34" charset="0"/>
              <a:buChar char="•"/>
            </a:pPr>
            <a:r>
              <a:rPr lang="en-US" sz="3200" dirty="0">
                <a:latin typeface="Calibri" panose="020F0502020204030204" pitchFamily="34" charset="0"/>
              </a:rPr>
              <a:t>problem </a:t>
            </a:r>
            <a:r>
              <a:rPr lang="en-US" sz="3200" dirty="0" smtClean="0">
                <a:latin typeface="Calibri" panose="020F0502020204030204" pitchFamily="34" charset="0"/>
              </a:rPr>
              <a:t>solving </a:t>
            </a:r>
            <a:endParaRPr lang="en-US" sz="3200" dirty="0"/>
          </a:p>
        </p:txBody>
      </p:sp>
      <p:sp>
        <p:nvSpPr>
          <p:cNvPr id="12" name="Rectangle 11"/>
          <p:cNvSpPr/>
          <p:nvPr/>
        </p:nvSpPr>
        <p:spPr>
          <a:xfrm>
            <a:off x="6475412" y="3948023"/>
            <a:ext cx="6092825" cy="584775"/>
          </a:xfrm>
          <a:prstGeom prst="rect">
            <a:avLst/>
          </a:prstGeom>
        </p:spPr>
        <p:txBody>
          <a:bodyPr>
            <a:spAutoFit/>
          </a:bodyPr>
          <a:lstStyle/>
          <a:p>
            <a:pPr marL="342900" indent="-342900">
              <a:buFont typeface="Arial" panose="020B0604020202020204" pitchFamily="34" charset="0"/>
              <a:buChar char="•"/>
            </a:pPr>
            <a:r>
              <a:rPr lang="en-US" sz="3200" dirty="0" smtClean="0">
                <a:latin typeface="Calibri" panose="020F0502020204030204" pitchFamily="34" charset="0"/>
              </a:rPr>
              <a:t>creativity</a:t>
            </a:r>
            <a:r>
              <a:rPr lang="en-US" sz="2400" dirty="0" smtClean="0">
                <a:latin typeface="Calibri" panose="020F0502020204030204" pitchFamily="34" charset="0"/>
              </a:rPr>
              <a:t> </a:t>
            </a:r>
            <a:endParaRPr lang="en-US" sz="2400" dirty="0" smtClean="0">
              <a:latin typeface="Calibri" panose="020F0502020204030204" pitchFamily="34" charset="0"/>
            </a:endParaRPr>
          </a:p>
        </p:txBody>
      </p:sp>
      <p:sp>
        <p:nvSpPr>
          <p:cNvPr id="13" name="Rectangle 12"/>
          <p:cNvSpPr/>
          <p:nvPr/>
        </p:nvSpPr>
        <p:spPr>
          <a:xfrm>
            <a:off x="6489064" y="4468551"/>
            <a:ext cx="6092825" cy="584775"/>
          </a:xfrm>
          <a:prstGeom prst="rect">
            <a:avLst/>
          </a:prstGeom>
        </p:spPr>
        <p:txBody>
          <a:bodyPr>
            <a:spAutoFit/>
          </a:bodyPr>
          <a:lstStyle/>
          <a:p>
            <a:pPr marL="342900" indent="-342900">
              <a:buFont typeface="Arial" panose="020B0604020202020204" pitchFamily="34" charset="0"/>
              <a:buChar char="•"/>
            </a:pPr>
            <a:r>
              <a:rPr lang="en-US" sz="3200" dirty="0" smtClean="0">
                <a:latin typeface="Calibri" panose="020F0502020204030204" pitchFamily="34" charset="0"/>
              </a:rPr>
              <a:t>ability to use different media</a:t>
            </a:r>
            <a:endParaRPr lang="en-US" sz="3200" dirty="0"/>
          </a:p>
        </p:txBody>
      </p:sp>
      <p:sp>
        <p:nvSpPr>
          <p:cNvPr id="14" name="Rectangle 13"/>
          <p:cNvSpPr/>
          <p:nvPr/>
        </p:nvSpPr>
        <p:spPr>
          <a:xfrm>
            <a:off x="6489064" y="3427495"/>
            <a:ext cx="2729080" cy="584775"/>
          </a:xfrm>
          <a:prstGeom prst="rect">
            <a:avLst/>
          </a:prstGeom>
        </p:spPr>
        <p:txBody>
          <a:bodyPr wrap="none">
            <a:spAutoFit/>
          </a:bodyPr>
          <a:lstStyle/>
          <a:p>
            <a:pPr marL="342900" indent="-342900">
              <a:buFont typeface="Arial" panose="020B0604020202020204" pitchFamily="34" charset="0"/>
              <a:buChar char="•"/>
            </a:pPr>
            <a:r>
              <a:rPr lang="en-US" sz="3200" dirty="0" smtClean="0">
                <a:latin typeface="Calibri" panose="020F0502020204030204" pitchFamily="34" charset="0"/>
              </a:rPr>
              <a:t>collaboration</a:t>
            </a:r>
            <a:endParaRPr lang="en-US" sz="3200" dirty="0"/>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NICHOL~1.MOR\AppData\Local\Temp\msohtmlclip1\02\clip_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2" y="23854"/>
            <a:ext cx="5029200" cy="673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4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 Paul’s BYOD Information Evening</a:t>
            </a:r>
            <a:endParaRPr lang="en-US" dirty="0"/>
          </a:p>
        </p:txBody>
      </p:sp>
      <p:sp>
        <p:nvSpPr>
          <p:cNvPr id="4" name="Subtitle 3"/>
          <p:cNvSpPr>
            <a:spLocks noGrp="1"/>
          </p:cNvSpPr>
          <p:nvPr>
            <p:ph type="subTitle" idx="1"/>
          </p:nvPr>
        </p:nvSpPr>
        <p:spPr/>
        <p:txBody>
          <a:bodyPr/>
          <a:lstStyle/>
          <a:p>
            <a:r>
              <a:rPr lang="it-IT" dirty="0" smtClean="0"/>
              <a:t>Getting the most from your device</a:t>
            </a:r>
            <a:endParaRPr lang="it-IT" dirty="0"/>
          </a:p>
        </p:txBody>
      </p:sp>
    </p:spTree>
    <p:extLst>
      <p:ext uri="{BB962C8B-B14F-4D97-AF65-F5344CB8AC3E}">
        <p14:creationId xmlns:p14="http://schemas.microsoft.com/office/powerpoint/2010/main" val="35504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424934"/>
            <a:ext cx="9144001" cy="1371600"/>
          </a:xfrm>
        </p:spPr>
        <p:txBody>
          <a:bodyPr/>
          <a:lstStyle/>
          <a:p>
            <a:r>
              <a:rPr lang="en-US" dirty="0" smtClean="0"/>
              <a:t>In this session…..</a:t>
            </a:r>
            <a:endParaRPr lang="en-US" dirty="0"/>
          </a:p>
        </p:txBody>
      </p:sp>
      <p:sp>
        <p:nvSpPr>
          <p:cNvPr id="4" name="Rectangle 3"/>
          <p:cNvSpPr/>
          <p:nvPr/>
        </p:nvSpPr>
        <p:spPr>
          <a:xfrm>
            <a:off x="2459927" y="3200400"/>
            <a:ext cx="5494389" cy="646331"/>
          </a:xfrm>
          <a:prstGeom prst="rect">
            <a:avLst/>
          </a:prstGeom>
        </p:spPr>
        <p:txBody>
          <a:bodyPr wrap="none">
            <a:spAutoFit/>
          </a:bodyPr>
          <a:lstStyle/>
          <a:p>
            <a:r>
              <a:rPr lang="en-US" sz="3600" dirty="0" smtClean="0"/>
              <a:t>2. Tips and Trouble shooting</a:t>
            </a:r>
            <a:endParaRPr lang="en-US" sz="3600" dirty="0"/>
          </a:p>
        </p:txBody>
      </p:sp>
      <p:sp>
        <p:nvSpPr>
          <p:cNvPr id="5" name="Rectangle 4"/>
          <p:cNvSpPr/>
          <p:nvPr/>
        </p:nvSpPr>
        <p:spPr>
          <a:xfrm>
            <a:off x="2436812" y="2362200"/>
            <a:ext cx="2770310" cy="707886"/>
          </a:xfrm>
          <a:prstGeom prst="rect">
            <a:avLst/>
          </a:prstGeom>
        </p:spPr>
        <p:txBody>
          <a:bodyPr wrap="none">
            <a:spAutoFit/>
          </a:bodyPr>
          <a:lstStyle/>
          <a:p>
            <a:r>
              <a:rPr lang="en-US" sz="4000" dirty="0"/>
              <a:t>1. PC Health</a:t>
            </a:r>
          </a:p>
        </p:txBody>
      </p:sp>
    </p:spTree>
    <p:extLst>
      <p:ext uri="{BB962C8B-B14F-4D97-AF65-F5344CB8AC3E}">
        <p14:creationId xmlns:p14="http://schemas.microsoft.com/office/powerpoint/2010/main" val="3077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elements/1.1/"/>
    <ds:schemaRef ds:uri="4873beb7-5857-4685-be1f-d57550cc96cc"/>
    <ds:schemaRef ds:uri="http://www.w3.org/XML/1998/namespac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306</TotalTime>
  <Words>1102</Words>
  <Application>Microsoft Office PowerPoint</Application>
  <PresentationFormat>Custom</PresentationFormat>
  <Paragraphs>178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Digital Blue Tunnel 16x9</vt:lpstr>
      <vt:lpstr>St Paul’s BYOD Information Evening</vt:lpstr>
      <vt:lpstr>Technology in 2003</vt:lpstr>
      <vt:lpstr>PowerPoint Presentation</vt:lpstr>
      <vt:lpstr>PowerPoint Presentation</vt:lpstr>
      <vt:lpstr>PowerPoint Presentation</vt:lpstr>
      <vt:lpstr>PowerPoint Presentation</vt:lpstr>
      <vt:lpstr>PowerPoint Presentation</vt:lpstr>
      <vt:lpstr>St Paul’s BYOD Information Evening</vt:lpstr>
      <vt:lpstr>In this session…..</vt:lpstr>
      <vt:lpstr>PART 1:  PC Health</vt:lpstr>
      <vt:lpstr>At school….</vt:lpstr>
      <vt:lpstr>At home</vt:lpstr>
      <vt:lpstr>Virus protection</vt:lpstr>
      <vt:lpstr>Look for the signals of trouble</vt:lpstr>
      <vt:lpstr>Scams</vt:lpstr>
      <vt:lpstr>Be a critical thinker!</vt:lpstr>
      <vt:lpstr>Be organised</vt:lpstr>
      <vt:lpstr>PART 2:  Tips and Troubleshooting</vt:lpstr>
      <vt:lpstr>What to do if your computer is not working properly.</vt:lpstr>
      <vt:lpstr>What to do if your internet is not working properly.</vt:lpstr>
      <vt:lpstr>What to do if your apps are not working properly.</vt:lpstr>
      <vt:lpstr>Some tips…</vt:lpstr>
      <vt:lpstr>Helpful apps…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Paul’s BYOD Information Evening</dc:title>
  <dc:creator>Moroney, Nicholas</dc:creator>
  <cp:lastModifiedBy>Moroney, Nicholas</cp:lastModifiedBy>
  <cp:revision>19</cp:revision>
  <cp:lastPrinted>2017-03-08T02:43:49Z</cp:lastPrinted>
  <dcterms:created xsi:type="dcterms:W3CDTF">2017-03-07T11:52:37Z</dcterms:created>
  <dcterms:modified xsi:type="dcterms:W3CDTF">2017-03-08T04:46:32Z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